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488" y="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595E7-3B85-6D4D-90EF-C47649C5527F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63123-16DC-324C-BF10-730E8FF8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758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B9F21-8568-464C-B98E-87A3A713B4E0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0F4CC-F6F8-C04A-9E01-10625CF0E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58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F785-E6BD-1F48-A5A6-08B03B0FC51C}" type="datetime1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9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0489-5A01-144B-8E08-A0E4DA877BE1}" type="datetime1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1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76B0D-AE52-2A48-9FEB-B398C8F4D53F}" type="datetime1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2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65D2-0926-6247-9DB0-60A5D1272813}" type="datetime1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5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AF2-992E-6F4D-9983-812C8D9003EF}" type="datetime1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2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1318-A497-6A40-81C1-BFD123DF8F81}" type="datetime1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2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BC40-DC7F-024E-A168-CFE48C6D95CA}" type="datetime1">
              <a:rPr lang="en-US" smtClean="0"/>
              <a:t>9/8/20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4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2199-25F1-B243-AD34-060FDBE20CEF}" type="datetime1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9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4190-4329-594C-993B-2C8853FBF54D}" type="datetime1">
              <a:rPr lang="en-US" smtClean="0"/>
              <a:t>9/8/20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AF79-81AC-A04F-A193-F665C19B0330}" type="datetime1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1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944F-4EAA-FD47-AC2F-6C381A5B9195}" type="datetime1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92036-F0FB-374D-834B-A1F8692A6458}" type="datetime1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67FF6-8EE6-8B4F-BBFA-E8B7955F7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8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932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evaluation for Plan Team consideration for the </a:t>
            </a:r>
            <a:r>
              <a:rPr lang="en-US" dirty="0" err="1" smtClean="0"/>
              <a:t>Yellowfin</a:t>
            </a:r>
            <a:r>
              <a:rPr lang="en-US" dirty="0" smtClean="0"/>
              <a:t> Sole Stock in the Bering Sea and Aleutian Islands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6218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Ingrid Spies and James </a:t>
            </a:r>
            <a:r>
              <a:rPr lang="en-US" dirty="0" err="1" smtClean="0">
                <a:solidFill>
                  <a:schemeClr val="tx1"/>
                </a:solidFill>
              </a:rPr>
              <a:t>Ianelli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5212" y="3717664"/>
            <a:ext cx="256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September 9, 2020</a:t>
            </a:r>
            <a:endParaRPr lang="en-US" sz="2400" dirty="0"/>
          </a:p>
        </p:txBody>
      </p:sp>
      <p:pic>
        <p:nvPicPr>
          <p:cNvPr id="5" name="Picture 4" descr="YFS_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78" y="4391821"/>
            <a:ext cx="3702972" cy="2466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5220867"/>
            <a:ext cx="9003100" cy="1641491"/>
            <a:chOff x="0" y="5220867"/>
            <a:chExt cx="9003100" cy="1641491"/>
          </a:xfrm>
        </p:grpSpPr>
        <p:pic>
          <p:nvPicPr>
            <p:cNvPr id="8" name="Picture 7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0" y="5220867"/>
              <a:ext cx="1458139" cy="16371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666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Survey </a:t>
            </a:r>
            <a:r>
              <a:rPr lang="en-US" dirty="0" err="1" smtClean="0"/>
              <a:t>catchability</a:t>
            </a:r>
            <a:r>
              <a:rPr lang="en-US" dirty="0" smtClean="0"/>
              <a:t> for Model 18.1a and 18.2, 1982-2019.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707347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5854" y="3599364"/>
            <a:ext cx="1758264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18.1a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35854" y="4010067"/>
            <a:ext cx="161083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18.2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851805" y="3392921"/>
            <a:ext cx="669073" cy="3261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5251367"/>
            <a:ext cx="1458139" cy="1641491"/>
            <a:chOff x="7685860" y="5220867"/>
            <a:chExt cx="1458139" cy="1641491"/>
          </a:xfrm>
        </p:grpSpPr>
        <p:pic>
          <p:nvPicPr>
            <p:cNvPr id="10" name="Picture 9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18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NMFS EBS survey biomass estimates, Model 18.1a and 18.2 fit to survey biomass estimates, 1982-2019.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48" y="1936230"/>
            <a:ext cx="6848077" cy="4874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5854" y="3811017"/>
            <a:ext cx="1758264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18.1a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35854" y="4221720"/>
            <a:ext cx="161083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18.2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11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5264195"/>
            <a:ext cx="1458139" cy="1641491"/>
            <a:chOff x="7685860" y="5220867"/>
            <a:chExt cx="1458139" cy="1641491"/>
          </a:xfrm>
        </p:grpSpPr>
        <p:pic>
          <p:nvPicPr>
            <p:cNvPr id="9" name="Picture 8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18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796"/>
            <a:ext cx="8610785" cy="612950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85860" y="718350"/>
            <a:ext cx="1458139" cy="1641491"/>
            <a:chOff x="7685860" y="5220867"/>
            <a:chExt cx="1458139" cy="1641491"/>
          </a:xfrm>
        </p:grpSpPr>
        <p:pic>
          <p:nvPicPr>
            <p:cNvPr id="7" name="Picture 6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18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Fit to the time-series of survey age composition, by sex, 1979-2018, Models 18.2 and 18.1a.</a:t>
            </a:r>
            <a:endParaRPr lang="en-US" dirty="0"/>
          </a:p>
        </p:txBody>
      </p:sp>
      <p:pic>
        <p:nvPicPr>
          <p:cNvPr id="4" name="Picture 3" descr="Agecomp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96" y="1793902"/>
            <a:ext cx="6667500" cy="4851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5216509"/>
            <a:ext cx="1458139" cy="1641491"/>
            <a:chOff x="7685860" y="5220867"/>
            <a:chExt cx="1458139" cy="1641491"/>
          </a:xfrm>
        </p:grpSpPr>
        <p:pic>
          <p:nvPicPr>
            <p:cNvPr id="7" name="Picture 6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07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gecomp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" y="94068"/>
            <a:ext cx="9132941" cy="664530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85860" y="5220867"/>
            <a:ext cx="1458139" cy="1641491"/>
            <a:chOff x="7685860" y="5220867"/>
            <a:chExt cx="1458139" cy="1641491"/>
          </a:xfrm>
        </p:grpSpPr>
        <p:pic>
          <p:nvPicPr>
            <p:cNvPr id="7" name="Picture 6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125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46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MCMC posterior distributions for Models 18.1a and 18.2.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139" y="1380495"/>
            <a:ext cx="7694852" cy="54775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5220867"/>
            <a:ext cx="1458139" cy="1641491"/>
            <a:chOff x="7685860" y="5220867"/>
            <a:chExt cx="1458139" cy="1641491"/>
          </a:xfrm>
        </p:grpSpPr>
        <p:pic>
          <p:nvPicPr>
            <p:cNvPr id="7" name="Picture 6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125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46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Retrospective plots of female spawning biomass</a:t>
            </a:r>
            <a:endParaRPr lang="en-US" dirty="0"/>
          </a:p>
        </p:txBody>
      </p:sp>
      <p:pic>
        <p:nvPicPr>
          <p:cNvPr id="4" name="Picture 3" descr="retr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53" y="1130981"/>
            <a:ext cx="7635722" cy="555589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58" y="5229337"/>
            <a:ext cx="1458139" cy="1641491"/>
            <a:chOff x="7685860" y="5220867"/>
            <a:chExt cx="1458139" cy="1641491"/>
          </a:xfrm>
        </p:grpSpPr>
        <p:pic>
          <p:nvPicPr>
            <p:cNvPr id="7" name="Picture 6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12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985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Relative difference in FSB between recent model and retrospective runs</a:t>
            </a:r>
            <a:endParaRPr lang="en-US" dirty="0"/>
          </a:p>
        </p:txBody>
      </p:sp>
      <p:pic>
        <p:nvPicPr>
          <p:cNvPr id="6" name="Picture 5" descr="retro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39" y="1302036"/>
            <a:ext cx="7518393" cy="547052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5079984"/>
            <a:ext cx="1458139" cy="1641491"/>
            <a:chOff x="7685860" y="5220867"/>
            <a:chExt cx="1458139" cy="1641491"/>
          </a:xfrm>
        </p:grpSpPr>
        <p:pic>
          <p:nvPicPr>
            <p:cNvPr id="8" name="Picture 7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12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Retrospective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Mohn’s</a:t>
            </a:r>
            <a:r>
              <a:rPr lang="en-US" dirty="0" smtClean="0"/>
              <a:t> rho was -0.219 using Model 18.2 and -0.254 under Model 18.1a.</a:t>
            </a:r>
          </a:p>
          <a:p>
            <a:endParaRPr lang="en-US" dirty="0" smtClean="0"/>
          </a:p>
          <a:p>
            <a:r>
              <a:rPr lang="en-US" dirty="0" smtClean="0"/>
              <a:t>Retrospective differences were almost always negative under Model 18.1a but more balanced under 18.2.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5216509"/>
            <a:ext cx="1458139" cy="1641491"/>
            <a:chOff x="7685860" y="5220867"/>
            <a:chExt cx="1458139" cy="1641491"/>
          </a:xfrm>
        </p:grpSpPr>
        <p:pic>
          <p:nvPicPr>
            <p:cNvPr id="6" name="Picture 5" descr="IMG_8966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12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064"/>
            <a:ext cx="8686800" cy="5054970"/>
          </a:xfrm>
        </p:spPr>
        <p:txBody>
          <a:bodyPr>
            <a:normAutofit/>
          </a:bodyPr>
          <a:lstStyle/>
          <a:p>
            <a:r>
              <a:rPr lang="en-US" dirty="0" smtClean="0"/>
              <a:t>Model 18.2 has several characteristics that indicate it is a better model than 18.1a.</a:t>
            </a:r>
          </a:p>
          <a:p>
            <a:r>
              <a:rPr lang="en-US" dirty="0" smtClean="0"/>
              <a:t>Higher male natural mortality is accepted for the population dynamics of other flatfish species.</a:t>
            </a:r>
          </a:p>
          <a:p>
            <a:r>
              <a:rPr lang="en-US" dirty="0" smtClean="0"/>
              <a:t>Model 18.2 has higher total likelihood.</a:t>
            </a:r>
          </a:p>
          <a:p>
            <a:r>
              <a:rPr lang="en-US" dirty="0" smtClean="0"/>
              <a:t>Model 18.2 has an improved difference in female spawning biomass retrospective patterns and 			   less negative </a:t>
            </a:r>
            <a:r>
              <a:rPr lang="en-US" dirty="0" err="1" smtClean="0"/>
              <a:t>Mohn's</a:t>
            </a:r>
            <a:r>
              <a:rPr lang="en-US" dirty="0" smtClean="0"/>
              <a:t> rho.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5220867"/>
            <a:ext cx="1458139" cy="1641491"/>
            <a:chOff x="7685860" y="5220867"/>
            <a:chExt cx="1458139" cy="1641491"/>
          </a:xfrm>
        </p:grpSpPr>
        <p:pic>
          <p:nvPicPr>
            <p:cNvPr id="6" name="Picture 5" descr="IMG_8966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12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are we presenting this model?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182" y="1202542"/>
            <a:ext cx="845781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SSC and Plan Team Comments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their December 2019 minutes the </a:t>
            </a:r>
            <a:r>
              <a:rPr lang="en-US" dirty="0" smtClean="0"/>
              <a:t>SSC concurred </a:t>
            </a:r>
            <a:r>
              <a:rPr lang="en-US" dirty="0"/>
              <a:t>with the </a:t>
            </a:r>
            <a:r>
              <a:rPr lang="en-US" dirty="0" smtClean="0"/>
              <a:t>Plan Team’s recommendation </a:t>
            </a:r>
            <a:r>
              <a:rPr lang="en-US" dirty="0"/>
              <a:t>to use Model 18.1a </a:t>
            </a:r>
            <a:r>
              <a:rPr lang="en-US" dirty="0" smtClean="0"/>
              <a:t>for management in 2020</a:t>
            </a:r>
            <a:r>
              <a:rPr lang="en-US" dirty="0"/>
              <a:t>, as Model 18.2 had not received thorough review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In response we have prepared this update.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5220867"/>
            <a:ext cx="1458139" cy="1641491"/>
            <a:chOff x="7685860" y="5220867"/>
            <a:chExt cx="1458139" cy="1641491"/>
          </a:xfrm>
        </p:grpSpPr>
        <p:pic>
          <p:nvPicPr>
            <p:cNvPr id="6" name="Picture 5" descr="IMG_8966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0994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 descr="sole-yellowf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9144000" cy="3843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82243" y="2634519"/>
            <a:ext cx="1458139" cy="1641491"/>
            <a:chOff x="7685860" y="5220867"/>
            <a:chExt cx="1458139" cy="1641491"/>
          </a:xfrm>
        </p:grpSpPr>
        <p:pic>
          <p:nvPicPr>
            <p:cNvPr id="7" name="Picture 6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8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models </a:t>
            </a:r>
            <a:r>
              <a:rPr lang="en-US" dirty="0" smtClean="0"/>
              <a:t>will be presented for consideration.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3143" y="1600200"/>
            <a:ext cx="7314573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Model 18.1a: Same model as in the 2018 assessment</a:t>
            </a:r>
            <a:r>
              <a:rPr lang="en-US" dirty="0" smtClean="0"/>
              <a:t>, updated </a:t>
            </a:r>
            <a:r>
              <a:rPr lang="en-US" dirty="0"/>
              <a:t>with 2019 data. Model 18.1a used the same </a:t>
            </a:r>
            <a:r>
              <a:rPr lang="en-US" dirty="0" smtClean="0"/>
              <a:t>natural mortality </a:t>
            </a:r>
            <a:r>
              <a:rPr lang="en-US" dirty="0"/>
              <a:t>for males and females</a:t>
            </a:r>
            <a:r>
              <a:rPr lang="en-US" dirty="0" smtClean="0"/>
              <a:t>, M</a:t>
            </a:r>
            <a:r>
              <a:rPr lang="en-US" dirty="0"/>
              <a:t>=0.12.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 18.2: Uses a fixed value for female natural </a:t>
            </a:r>
            <a:r>
              <a:rPr lang="en-US" dirty="0" smtClean="0"/>
              <a:t>mortality (</a:t>
            </a:r>
            <a:r>
              <a:rPr lang="en-US" dirty="0"/>
              <a:t>M=0.12) and allowed male natural mortality to </a:t>
            </a:r>
            <a:r>
              <a:rPr lang="en-US" dirty="0" smtClean="0"/>
              <a:t>be estimated </a:t>
            </a:r>
            <a:r>
              <a:rPr lang="en-US" dirty="0"/>
              <a:t>within the model. Model 18.2 is the </a:t>
            </a:r>
            <a:r>
              <a:rPr lang="en-US" dirty="0" smtClean="0"/>
              <a:t>preferred model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5216509"/>
            <a:ext cx="1458139" cy="1641491"/>
            <a:chOff x="7685860" y="5220867"/>
            <a:chExt cx="1458139" cy="1641491"/>
          </a:xfrm>
        </p:grpSpPr>
        <p:pic>
          <p:nvPicPr>
            <p:cNvPr id="6" name="Picture 5" descr="IMG_8966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0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The SSC requested the authors clarify and justify </a:t>
            </a:r>
            <a:r>
              <a:rPr lang="en-US" sz="3200" dirty="0" smtClean="0"/>
              <a:t>why natural </a:t>
            </a:r>
            <a:r>
              <a:rPr lang="en-US" sz="3200" dirty="0"/>
              <a:t>mortality </a:t>
            </a:r>
            <a:r>
              <a:rPr lang="en-US" sz="3200" i="1" dirty="0"/>
              <a:t>M</a:t>
            </a:r>
            <a:r>
              <a:rPr lang="en-US" sz="3200" dirty="0"/>
              <a:t> is estimated in the model </a:t>
            </a:r>
            <a:r>
              <a:rPr lang="en-US" sz="3200" dirty="0" smtClean="0"/>
              <a:t>for males</a:t>
            </a:r>
            <a:r>
              <a:rPr lang="en-US" sz="3200" dirty="0"/>
              <a:t>, rather than for females or both sexes, </a:t>
            </a:r>
            <a:r>
              <a:rPr lang="en-US" sz="3200" dirty="0" smtClean="0"/>
              <a:t>and whether </a:t>
            </a:r>
            <a:r>
              <a:rPr lang="en-US" sz="3200" dirty="0"/>
              <a:t>the value previously used for both </a:t>
            </a:r>
            <a:r>
              <a:rPr lang="en-US" sz="3200" dirty="0" smtClean="0"/>
              <a:t>sexes combined </a:t>
            </a:r>
            <a:r>
              <a:rPr lang="en-US" sz="3200" dirty="0"/>
              <a:t>(</a:t>
            </a:r>
            <a:r>
              <a:rPr lang="en-US" sz="3200" i="1" dirty="0"/>
              <a:t>M</a:t>
            </a:r>
            <a:r>
              <a:rPr lang="en-US" sz="3200" dirty="0"/>
              <a:t>=0.12) is appropriate for a single sex.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72" y="3351412"/>
            <a:ext cx="7314573" cy="292617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First step towards examining sex-specific</a:t>
            </a:r>
            <a:r>
              <a:rPr lang="en-US" i="1" dirty="0"/>
              <a:t> M </a:t>
            </a:r>
            <a:r>
              <a:rPr lang="en-US" dirty="0"/>
              <a:t>for </a:t>
            </a:r>
            <a:r>
              <a:rPr lang="en-US" dirty="0" err="1"/>
              <a:t>Yellowfin</a:t>
            </a:r>
            <a:r>
              <a:rPr lang="en-US" dirty="0"/>
              <a:t> sole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Skewed sex ratio in </a:t>
            </a:r>
            <a:r>
              <a:rPr lang="en-US" dirty="0" err="1"/>
              <a:t>Yellowfin</a:t>
            </a:r>
            <a:r>
              <a:rPr lang="en-US" dirty="0"/>
              <a:t> Sole, other flatfish -&gt; evidence for higher male </a:t>
            </a:r>
            <a:r>
              <a:rPr lang="en-US" i="1" dirty="0"/>
              <a:t>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Sex-specific </a:t>
            </a:r>
            <a:r>
              <a:rPr lang="en-US" i="1" dirty="0"/>
              <a:t>M</a:t>
            </a:r>
            <a:r>
              <a:rPr lang="en-US" dirty="0"/>
              <a:t> -&gt; common feature for flatfish (e.g. </a:t>
            </a:r>
            <a:r>
              <a:rPr lang="en-US" dirty="0" err="1"/>
              <a:t>Arrowtooth</a:t>
            </a:r>
            <a:r>
              <a:rPr lang="en-US" dirty="0"/>
              <a:t> Flounder)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High proportion of females -&gt; better understanding of female </a:t>
            </a:r>
            <a:r>
              <a:rPr lang="en-US" i="1" dirty="0"/>
              <a:t>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Female </a:t>
            </a:r>
            <a:r>
              <a:rPr lang="en-US" i="1" dirty="0"/>
              <a:t>M</a:t>
            </a:r>
            <a:r>
              <a:rPr lang="en-US" dirty="0"/>
              <a:t>: 0.10 to 0.33, Male </a:t>
            </a:r>
            <a:r>
              <a:rPr lang="en-US" i="1" dirty="0"/>
              <a:t>M</a:t>
            </a:r>
            <a:r>
              <a:rPr lang="en-US" dirty="0"/>
              <a:t>: 0.16 to 0.51 (</a:t>
            </a:r>
            <a:r>
              <a:rPr lang="en-US" dirty="0" err="1"/>
              <a:t>Wilderbuer</a:t>
            </a:r>
            <a:r>
              <a:rPr lang="en-US" dirty="0"/>
              <a:t> and</a:t>
            </a:r>
          </a:p>
          <a:p>
            <a:r>
              <a:rPr lang="en-US" dirty="0" err="1"/>
              <a:t>Turnock</a:t>
            </a:r>
            <a:r>
              <a:rPr lang="en-US" dirty="0"/>
              <a:t> 2009)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Assumptions in Model 18.2 based on best available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5220867"/>
            <a:ext cx="1458139" cy="1641491"/>
            <a:chOff x="7685860" y="5220867"/>
            <a:chExt cx="1458139" cy="1641491"/>
          </a:xfrm>
        </p:grpSpPr>
        <p:pic>
          <p:nvPicPr>
            <p:cNvPr id="6" name="Picture 5" descr="IMG_8966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0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included in the models: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689100"/>
            <a:ext cx="8509000" cy="3479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5220867"/>
            <a:ext cx="1458139" cy="1641491"/>
            <a:chOff x="7685860" y="5220867"/>
            <a:chExt cx="1458139" cy="1641491"/>
          </a:xfrm>
        </p:grpSpPr>
        <p:pic>
          <p:nvPicPr>
            <p:cNvPr id="7" name="Picture 6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0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Likelihood table for Model 18.1a and Model 18.2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75" y="1803399"/>
            <a:ext cx="8002863" cy="37660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5220867"/>
            <a:ext cx="1458139" cy="1641491"/>
            <a:chOff x="7685860" y="5220867"/>
            <a:chExt cx="1458139" cy="1641491"/>
          </a:xfrm>
        </p:grpSpPr>
        <p:pic>
          <p:nvPicPr>
            <p:cNvPr id="7" name="Picture 6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0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Comparison of results for Model 18.1a and Model 18.2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079"/>
            <a:ext cx="9144000" cy="40222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5220867"/>
            <a:ext cx="1458139" cy="1641491"/>
            <a:chOff x="7685860" y="5220867"/>
            <a:chExt cx="1458139" cy="1641491"/>
          </a:xfrm>
        </p:grpSpPr>
        <p:pic>
          <p:nvPicPr>
            <p:cNvPr id="7" name="Picture 6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0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Estimates of total (solid line) and spawning (dotted line) biomass, Model 18.2a and Model 18.2, 1982-2019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55" y="1931494"/>
            <a:ext cx="6431543" cy="4653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3592" y="3683705"/>
            <a:ext cx="1758264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18.1a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63592" y="4094408"/>
            <a:ext cx="161083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18.2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5220867"/>
            <a:ext cx="1458139" cy="1641491"/>
            <a:chOff x="7685860" y="5220867"/>
            <a:chExt cx="1458139" cy="1641491"/>
          </a:xfrm>
        </p:grpSpPr>
        <p:pic>
          <p:nvPicPr>
            <p:cNvPr id="9" name="Picture 8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04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Similar survey selectivity for males and females, Models 18.1a and 18.2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605545"/>
            <a:ext cx="7378700" cy="5252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7406" y="1418343"/>
            <a:ext cx="1758264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18.1a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94832" y="4092175"/>
            <a:ext cx="161083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18.2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7FF6-8EE6-8B4F-BBFA-E8B7955F7CB5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5220867"/>
            <a:ext cx="1458139" cy="1641491"/>
            <a:chOff x="7685860" y="5220867"/>
            <a:chExt cx="1458139" cy="1641491"/>
          </a:xfrm>
        </p:grpSpPr>
        <p:pic>
          <p:nvPicPr>
            <p:cNvPr id="9" name="Picture 8" descr="IMG_896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6" t="6172" r="20771" b="21817"/>
            <a:stretch/>
          </p:blipFill>
          <p:spPr>
            <a:xfrm>
              <a:off x="7685860" y="5220867"/>
              <a:ext cx="1458139" cy="163713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771773" y="6277582"/>
              <a:ext cx="12313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 Ingrid Spies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18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4404</TotalTime>
  <Words>613</Words>
  <Application>Microsoft Macintosh PowerPoint</Application>
  <PresentationFormat>On-screen Show (4:3)</PresentationFormat>
  <Paragraphs>109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Model evaluation for Plan Team consideration for the Yellowfin Sole Stock in the Bering Sea and Aleutian Islands </vt:lpstr>
      <vt:lpstr>Why are we presenting this model? </vt:lpstr>
      <vt:lpstr>Two models will be presented for consideration.</vt:lpstr>
      <vt:lpstr>The SSC requested the authors clarify and justify why natural mortality M is estimated in the model for males, rather than for females or both sexes, and whether the value previously used for both sexes combined (M=0.12) is appropriate for a single sex. </vt:lpstr>
      <vt:lpstr>Data included in the models:</vt:lpstr>
      <vt:lpstr>Likelihood table for Model 18.1a and Model 18.2</vt:lpstr>
      <vt:lpstr> Comparison of results for Model 18.1a and Model 18.2</vt:lpstr>
      <vt:lpstr>Estimates of total (solid line) and spawning (dotted line) biomass, Model 18.2a and Model 18.2, 1982-2019</vt:lpstr>
      <vt:lpstr>Similar survey selectivity for males and females, Models 18.1a and 18.2</vt:lpstr>
      <vt:lpstr>Survey catchability for Model 18.1a and 18.2, 1982-2019.</vt:lpstr>
      <vt:lpstr>NMFS EBS survey biomass estimates, Model 18.1a and 18.2 fit to survey biomass estimates, 1982-2019.</vt:lpstr>
      <vt:lpstr>PowerPoint Presentation</vt:lpstr>
      <vt:lpstr>Fit to the time-series of survey age composition, by sex, 1979-2018, Models 18.2 and 18.1a.</vt:lpstr>
      <vt:lpstr>PowerPoint Presentation</vt:lpstr>
      <vt:lpstr>MCMC posterior distributions for Models 18.1a and 18.2.</vt:lpstr>
      <vt:lpstr>Retrospective plots of female spawning biomass</vt:lpstr>
      <vt:lpstr>Relative difference in FSB between recent model and retrospective runs</vt:lpstr>
      <vt:lpstr>Retrospective results</vt:lpstr>
      <vt:lpstr>Conclusions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Ingrid Spies</dc:creator>
  <cp:lastModifiedBy>Ingrid Spies</cp:lastModifiedBy>
  <cp:revision>9</cp:revision>
  <dcterms:created xsi:type="dcterms:W3CDTF">2020-09-06T14:21:11Z</dcterms:created>
  <dcterms:modified xsi:type="dcterms:W3CDTF">2020-09-09T15:45:54Z</dcterms:modified>
</cp:coreProperties>
</file>